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4;&#945;&#963;&#964;&#961;&#959;&#960;&#945;&#973;&#955;&#959;&#965;_&#928;&#953;&#957;.&#932;&#959;&#965;&#961;.&#922;&#943;&#957;&#951;&#963;&#951;&#96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4;&#945;&#963;&#964;&#961;&#959;&#960;&#945;&#973;&#955;&#959;&#965;_&#928;&#953;&#957;.&#932;&#959;&#965;&#961;.&#922;&#943;&#957;&#951;&#963;&#951;&#96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ell\Mingei_Project_PIOP\&#924;&#945;&#963;&#964;&#961;&#959;&#960;&#945;&#973;&#955;&#959;&#965;_&#928;&#953;&#957;.&#932;&#959;&#965;&#961;.&#922;&#943;&#957;&#951;&#963;&#951;&#962;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Mingei_Project_PIOP\&#928;&#943;&#957;&#945;&#954;&#949;&#962;_&#913;&#958;&#953;&#959;&#955;&#972;&#947;&#951;&#963;&#951;&#962;_&#917;&#956;&#960;&#949;&#953;&#961;&#943;&#945;&#96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r>
              <a:rPr lang="en-US" baseline="0">
                <a:solidFill>
                  <a:schemeClr val="accent2"/>
                </a:solidFill>
              </a:rPr>
              <a:t>Arrivals Port of Chios</a:t>
            </a:r>
            <a:endParaRPr lang="el-GR" baseline="0">
              <a:solidFill>
                <a:schemeClr val="accent2"/>
              </a:solidFill>
            </a:endParaRP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'Αφίξεις Λιμάνι'!$B$2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'Αφίξεις Λιμάνι'!$A$3:$A$5</c:f>
              <c:strCache>
                <c:ptCount val="3"/>
                <c:pt idx="0">
                  <c:v>Passenger ships</c:v>
                </c:pt>
                <c:pt idx="1">
                  <c:v>Cruise ships</c:v>
                </c:pt>
                <c:pt idx="2">
                  <c:v>Outside Schengen Area</c:v>
                </c:pt>
              </c:strCache>
            </c:strRef>
          </c:cat>
          <c:val>
            <c:numRef>
              <c:f>'Αφίξεις Λιμάνι'!$B$3:$B$5</c:f>
              <c:numCache>
                <c:formatCode>#,##0</c:formatCode>
                <c:ptCount val="3"/>
                <c:pt idx="0">
                  <c:v>175027</c:v>
                </c:pt>
                <c:pt idx="1">
                  <c:v>21933</c:v>
                </c:pt>
                <c:pt idx="2">
                  <c:v>98359</c:v>
                </c:pt>
              </c:numCache>
            </c:numRef>
          </c:val>
        </c:ser>
        <c:ser>
          <c:idx val="1"/>
          <c:order val="1"/>
          <c:tx>
            <c:strRef>
              <c:f>'Αφίξεις Λιμάνι'!$C$2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'Αφίξεις Λιμάνι'!$A$3:$A$5</c:f>
              <c:strCache>
                <c:ptCount val="3"/>
                <c:pt idx="0">
                  <c:v>Passenger ships</c:v>
                </c:pt>
                <c:pt idx="1">
                  <c:v>Cruise ships</c:v>
                </c:pt>
                <c:pt idx="2">
                  <c:v>Outside Schengen Area</c:v>
                </c:pt>
              </c:strCache>
            </c:strRef>
          </c:cat>
          <c:val>
            <c:numRef>
              <c:f>'Αφίξεις Λιμάνι'!$C$3:$C$5</c:f>
              <c:numCache>
                <c:formatCode>#,##0</c:formatCode>
                <c:ptCount val="3"/>
                <c:pt idx="0">
                  <c:v>184364</c:v>
                </c:pt>
                <c:pt idx="1">
                  <c:v>16445</c:v>
                </c:pt>
                <c:pt idx="2">
                  <c:v>116852</c:v>
                </c:pt>
              </c:numCache>
            </c:numRef>
          </c:val>
        </c:ser>
        <c:shape val="box"/>
        <c:axId val="117122176"/>
        <c:axId val="117123712"/>
        <c:axId val="0"/>
      </c:bar3DChart>
      <c:catAx>
        <c:axId val="11712217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endParaRPr lang="el-GR"/>
          </a:p>
        </c:txPr>
        <c:crossAx val="117123712"/>
        <c:crosses val="autoZero"/>
        <c:auto val="1"/>
        <c:lblAlgn val="ctr"/>
        <c:lblOffset val="100"/>
      </c:catAx>
      <c:valAx>
        <c:axId val="117123712"/>
        <c:scaling>
          <c:orientation val="minMax"/>
        </c:scaling>
        <c:axPos val="b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endParaRPr lang="el-GR"/>
          </a:p>
        </c:txPr>
        <c:crossAx val="1171221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</c:dTable>
      <c:spPr>
        <a:noFill/>
        <a:ln>
          <a:noFill/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r>
              <a:rPr lang="en-US" baseline="0">
                <a:solidFill>
                  <a:schemeClr val="accent2">
                    <a:lumMod val="75000"/>
                  </a:schemeClr>
                </a:solidFill>
              </a:rPr>
              <a:t>Arrivals Chios Airport</a:t>
            </a:r>
            <a:endParaRPr lang="el-GR" baseline="0">
              <a:solidFill>
                <a:schemeClr val="accent2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43117158985464393"/>
          <c:y val="1.350207262130514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8592144035185557"/>
          <c:y val="7.6455574814417393E-2"/>
          <c:w val="0.77068353103516463"/>
          <c:h val="0.70956669687209051"/>
        </c:manualLayout>
      </c:layout>
      <c:bar3DChart>
        <c:barDir val="bar"/>
        <c:grouping val="stacked"/>
        <c:ser>
          <c:idx val="0"/>
          <c:order val="0"/>
          <c:tx>
            <c:strRef>
              <c:f>'Αφίξεις Αερολιμένα'!$A$3</c:f>
              <c:strCache>
                <c:ptCount val="1"/>
                <c:pt idx="0">
                  <c:v>Domestic Flights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numRef>
              <c:f>'Αφίξεις Αερολιμένα'!$B$2:$C$2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'Αφίξεις Αερολιμένα'!$B$3:$C$3</c:f>
              <c:numCache>
                <c:formatCode>#,##0</c:formatCode>
                <c:ptCount val="2"/>
                <c:pt idx="0">
                  <c:v>91528</c:v>
                </c:pt>
                <c:pt idx="1">
                  <c:v>103688</c:v>
                </c:pt>
              </c:numCache>
            </c:numRef>
          </c:val>
        </c:ser>
        <c:ser>
          <c:idx val="1"/>
          <c:order val="1"/>
          <c:tx>
            <c:strRef>
              <c:f>'Αφίξεις Αερολιμένα'!$A$4</c:f>
              <c:strCache>
                <c:ptCount val="1"/>
                <c:pt idx="0">
                  <c:v>International Flights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numRef>
              <c:f>'Αφίξεις Αερολιμένα'!$B$2:$C$2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'Αφίξεις Αερολιμένα'!$B$4:$C$4</c:f>
              <c:numCache>
                <c:formatCode>#,##0</c:formatCode>
                <c:ptCount val="2"/>
                <c:pt idx="0">
                  <c:v>2253</c:v>
                </c:pt>
                <c:pt idx="1">
                  <c:v>771</c:v>
                </c:pt>
              </c:numCache>
            </c:numRef>
          </c:val>
        </c:ser>
        <c:gapWidth val="95"/>
        <c:gapDepth val="95"/>
        <c:shape val="box"/>
        <c:axId val="117154944"/>
        <c:axId val="117156480"/>
        <c:axId val="0"/>
      </c:bar3DChart>
      <c:catAx>
        <c:axId val="11715494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  <c:crossAx val="117156480"/>
        <c:crosses val="autoZero"/>
        <c:auto val="1"/>
        <c:lblAlgn val="ctr"/>
        <c:lblOffset val="100"/>
      </c:catAx>
      <c:valAx>
        <c:axId val="117156480"/>
        <c:scaling>
          <c:orientation val="minMax"/>
        </c:scaling>
        <c:axPos val="b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  <c:crossAx val="11715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</c:dTable>
      <c:spPr>
        <a:noFill/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r>
              <a:rPr lang="en-US" baseline="0">
                <a:solidFill>
                  <a:schemeClr val="accent2">
                    <a:lumMod val="75000"/>
                  </a:schemeClr>
                </a:solidFill>
              </a:rPr>
              <a:t>Chios Museums Visit</a:t>
            </a:r>
            <a:endParaRPr lang="el-GR" baseline="0">
              <a:solidFill>
                <a:schemeClr val="accent2">
                  <a:lumMod val="75000"/>
                </a:schemeClr>
              </a:solidFill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Μουσεία!$B$2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Μουσεία!$A$3:$A$7</c:f>
              <c:strCache>
                <c:ptCount val="5"/>
                <c:pt idx="0">
                  <c:v>Archaeological Museum of Chios</c:v>
                </c:pt>
                <c:pt idx="1">
                  <c:v>Byzantine Museum of Chios</c:v>
                </c:pt>
                <c:pt idx="2">
                  <c:v>The Chios Mastic Museum</c:v>
                </c:pt>
                <c:pt idx="3">
                  <c:v>Chios Maritime Museum</c:v>
                </c:pt>
                <c:pt idx="4">
                  <c:v>Argenti Museum (Folklore Museum - Art Gallery)</c:v>
                </c:pt>
              </c:strCache>
            </c:strRef>
          </c:cat>
          <c:val>
            <c:numRef>
              <c:f>Μουσεία!$B$3:$B$7</c:f>
              <c:numCache>
                <c:formatCode>#,##0</c:formatCode>
                <c:ptCount val="5"/>
                <c:pt idx="0">
                  <c:v>2079</c:v>
                </c:pt>
                <c:pt idx="1">
                  <c:v>4229</c:v>
                </c:pt>
                <c:pt idx="2">
                  <c:v>35637</c:v>
                </c:pt>
                <c:pt idx="3">
                  <c:v>3602</c:v>
                </c:pt>
                <c:pt idx="4">
                  <c:v>2271</c:v>
                </c:pt>
              </c:numCache>
            </c:numRef>
          </c:val>
        </c:ser>
        <c:ser>
          <c:idx val="1"/>
          <c:order val="1"/>
          <c:tx>
            <c:strRef>
              <c:f>Μουσεία!$C$2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Μουσεία!$A$3:$A$7</c:f>
              <c:strCache>
                <c:ptCount val="5"/>
                <c:pt idx="0">
                  <c:v>Archaeological Museum of Chios</c:v>
                </c:pt>
                <c:pt idx="1">
                  <c:v>Byzantine Museum of Chios</c:v>
                </c:pt>
                <c:pt idx="2">
                  <c:v>The Chios Mastic Museum</c:v>
                </c:pt>
                <c:pt idx="3">
                  <c:v>Chios Maritime Museum</c:v>
                </c:pt>
                <c:pt idx="4">
                  <c:v>Argenti Museum (Folklore Museum - Art Gallery)</c:v>
                </c:pt>
              </c:strCache>
            </c:strRef>
          </c:cat>
          <c:val>
            <c:numRef>
              <c:f>Μουσεία!$C$3:$C$7</c:f>
              <c:numCache>
                <c:formatCode>#,##0</c:formatCode>
                <c:ptCount val="5"/>
                <c:pt idx="0">
                  <c:v>3543</c:v>
                </c:pt>
                <c:pt idx="1">
                  <c:v>4865</c:v>
                </c:pt>
                <c:pt idx="2">
                  <c:v>58180</c:v>
                </c:pt>
                <c:pt idx="3">
                  <c:v>3954</c:v>
                </c:pt>
                <c:pt idx="4">
                  <c:v>2117</c:v>
                </c:pt>
              </c:numCache>
            </c:numRef>
          </c:val>
        </c:ser>
        <c:axId val="117085312"/>
        <c:axId val="117086848"/>
      </c:barChart>
      <c:catAx>
        <c:axId val="1170853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  <c:crossAx val="117086848"/>
        <c:crossesAt val="0"/>
        <c:auto val="1"/>
        <c:lblAlgn val="ctr"/>
        <c:lblOffset val="100"/>
      </c:catAx>
      <c:valAx>
        <c:axId val="117086848"/>
        <c:scaling>
          <c:orientation val="minMax"/>
          <c:max val="60000"/>
        </c:scaling>
        <c:axPos val="b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dash"/>
            </a:ln>
          </c:spPr>
        </c:majorGridlines>
        <c:numFmt formatCode="#,##0" sourceLinked="1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  <c:crossAx val="1170853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aseline="0">
                <a:solidFill>
                  <a:schemeClr val="accent2">
                    <a:lumMod val="75000"/>
                  </a:schemeClr>
                </a:solidFill>
              </a:defRPr>
            </a:pPr>
            <a:endParaRPr lang="el-GR"/>
          </a:p>
        </c:txPr>
      </c:dTable>
    </c:plotArea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42"/>
  <c:chart>
    <c:title>
      <c:tx>
        <c:rich>
          <a:bodyPr/>
          <a:lstStyle/>
          <a:p>
            <a:pPr>
              <a:defRPr baseline="0">
                <a:solidFill>
                  <a:schemeClr val="accent2">
                    <a:lumMod val="60000"/>
                    <a:lumOff val="40000"/>
                  </a:schemeClr>
                </a:solidFill>
              </a:defRPr>
            </a:pPr>
            <a:r>
              <a:rPr lang="en-US" baseline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Origin</a:t>
            </a:r>
            <a:endParaRPr lang="el-GR" baseline="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4792044118352854"/>
          <c:y val="0.15935280774005428"/>
          <c:w val="0.50432557132687028"/>
          <c:h val="0.71499339603350953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</c:dLbls>
          <c:cat>
            <c:strRef>
              <c:f>Προέλευση!$A$2:$A$7</c:f>
              <c:strCache>
                <c:ptCount val="6"/>
                <c:pt idx="0">
                  <c:v>Attiki</c:v>
                </c:pt>
                <c:pt idx="1">
                  <c:v>Chios</c:v>
                </c:pt>
                <c:pt idx="2">
                  <c:v>Thessaloniki</c:v>
                </c:pt>
                <c:pt idx="3">
                  <c:v>Other Greece</c:v>
                </c:pt>
                <c:pt idx="4">
                  <c:v>Mexico/Columbia</c:v>
                </c:pt>
                <c:pt idx="5">
                  <c:v>Other Countries</c:v>
                </c:pt>
              </c:strCache>
            </c:strRef>
          </c:cat>
          <c:val>
            <c:numRef>
              <c:f>Προέλευση!$B$2:$B$7</c:f>
              <c:numCache>
                <c:formatCode>0.0%</c:formatCode>
                <c:ptCount val="6"/>
                <c:pt idx="0">
                  <c:v>0.22800000000000001</c:v>
                </c:pt>
                <c:pt idx="1">
                  <c:v>0.26900000000000002</c:v>
                </c:pt>
                <c:pt idx="2">
                  <c:v>4.5000000000000005E-2</c:v>
                </c:pt>
                <c:pt idx="3">
                  <c:v>0.10500000000000001</c:v>
                </c:pt>
                <c:pt idx="4">
                  <c:v>0.23400000000000001</c:v>
                </c:pt>
                <c:pt idx="5">
                  <c:v>0.10500000000000001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4035708185395921"/>
          <c:y val="0.41685054495883472"/>
          <c:w val="0.16967490661195367"/>
          <c:h val="0.29226210747862441"/>
        </c:manualLayout>
      </c:layout>
      <c:txPr>
        <a:bodyPr/>
        <a:lstStyle/>
        <a:p>
          <a:pPr>
            <a:defRPr baseline="0">
              <a:solidFill>
                <a:schemeClr val="accent2"/>
              </a:solidFill>
            </a:defRPr>
          </a:pPr>
          <a:endParaRPr lang="el-GR"/>
        </a:p>
      </c:txPr>
    </c:legend>
    <c:plotVisOnly val="1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9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r>
              <a:rPr lang="en-US" baseline="0">
                <a:solidFill>
                  <a:schemeClr val="accent2"/>
                </a:solidFill>
              </a:rPr>
              <a:t>Overall Experience</a:t>
            </a:r>
            <a:endParaRPr lang="el-GR" baseline="0">
              <a:solidFill>
                <a:schemeClr val="accent2"/>
              </a:solidFill>
            </a:endParaRPr>
          </a:p>
        </c:rich>
      </c:tx>
      <c:layout>
        <c:manualLayout>
          <c:xMode val="edge"/>
          <c:yMode val="edge"/>
          <c:x val="0.30679104204398866"/>
          <c:y val="2.5396647642511188E-2"/>
        </c:manualLayout>
      </c:layout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cat>
            <c:strRef>
              <c:f>Ικανοποίηση!$A$19:$A$23</c:f>
              <c:strCache>
                <c:ptCount val="5"/>
                <c:pt idx="0">
                  <c:v>Very Bad</c:v>
                </c:pt>
                <c:pt idx="1">
                  <c:v>Bad</c:v>
                </c:pt>
                <c:pt idx="2">
                  <c:v>Fair</c:v>
                </c:pt>
                <c:pt idx="3">
                  <c:v>Good</c:v>
                </c:pt>
                <c:pt idx="4">
                  <c:v>Very Good</c:v>
                </c:pt>
              </c:strCache>
            </c:strRef>
          </c:cat>
          <c:val>
            <c:numRef>
              <c:f>Ικανοποίηση!$B$19:$B$23</c:f>
              <c:numCache>
                <c:formatCode>0.0%</c:formatCode>
                <c:ptCount val="5"/>
                <c:pt idx="0">
                  <c:v>3.0000000000000005E-3</c:v>
                </c:pt>
                <c:pt idx="1">
                  <c:v>1.2E-2</c:v>
                </c:pt>
                <c:pt idx="2">
                  <c:v>4.200000000000001E-2</c:v>
                </c:pt>
                <c:pt idx="3">
                  <c:v>0.2960000000000001</c:v>
                </c:pt>
                <c:pt idx="4">
                  <c:v>0.63800000000000012</c:v>
                </c:pt>
              </c:numCache>
            </c:numRef>
          </c:val>
        </c:ser>
        <c:gapWidth val="75"/>
        <c:shape val="cylinder"/>
        <c:axId val="117655808"/>
        <c:axId val="117915648"/>
        <c:axId val="117055936"/>
      </c:bar3DChart>
      <c:catAx>
        <c:axId val="117655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endParaRPr lang="el-GR"/>
          </a:p>
        </c:txPr>
        <c:crossAx val="117915648"/>
        <c:crosses val="autoZero"/>
        <c:auto val="1"/>
        <c:lblAlgn val="ctr"/>
        <c:lblOffset val="100"/>
      </c:catAx>
      <c:valAx>
        <c:axId val="117915648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endParaRPr lang="el-GR"/>
          </a:p>
        </c:txPr>
        <c:crossAx val="117655808"/>
        <c:crosses val="autoZero"/>
        <c:crossBetween val="between"/>
      </c:valAx>
      <c:serAx>
        <c:axId val="117055936"/>
        <c:scaling>
          <c:orientation val="minMax"/>
        </c:scaling>
        <c:delete val="1"/>
        <c:axPos val="b"/>
        <c:majorTickMark val="none"/>
        <c:tickLblPos val="nextTo"/>
        <c:crossAx val="117915648"/>
        <c:crosses val="autoZero"/>
      </c:serAx>
    </c:plotArea>
    <c:plotVisOnly val="1"/>
  </c:chart>
  <c:spPr>
    <a:noFill/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28"/>
  <c:chart>
    <c:title>
      <c:tx>
        <c:rich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r>
              <a:rPr lang="en-US" baseline="0">
                <a:solidFill>
                  <a:schemeClr val="accent2"/>
                </a:solidFill>
              </a:rPr>
              <a:t>Repeated Visit</a:t>
            </a:r>
            <a:endParaRPr lang="el-GR" baseline="0">
              <a:solidFill>
                <a:schemeClr val="accent2"/>
              </a:solidFill>
            </a:endParaRPr>
          </a:p>
        </c:rich>
      </c:tx>
      <c:layout>
        <c:manualLayout>
          <c:xMode val="edge"/>
          <c:yMode val="edge"/>
          <c:x val="0.293438020003777"/>
          <c:y val="3.0475977171013427E-2"/>
        </c:manualLayout>
      </c:layout>
    </c:title>
    <c:plotArea>
      <c:layout>
        <c:manualLayout>
          <c:layoutTarget val="inner"/>
          <c:xMode val="edge"/>
          <c:yMode val="edge"/>
          <c:x val="0.21903138105876777"/>
          <c:y val="0.23031639823543293"/>
          <c:w val="0.3981053473886107"/>
          <c:h val="0.6255890222490631"/>
        </c:manualLayout>
      </c:layout>
      <c:pieChart>
        <c:varyColors val="1"/>
        <c:ser>
          <c:idx val="0"/>
          <c:order val="0"/>
          <c:dLbls>
            <c:dLbl>
              <c:idx val="2"/>
              <c:spPr/>
              <c:txPr>
                <a:bodyPr/>
                <a:lstStyle/>
                <a:p>
                  <a:pPr>
                    <a:defRPr sz="1100" b="1" baseline="0">
                      <a:solidFill>
                        <a:schemeClr val="accent2"/>
                      </a:solidFill>
                    </a:defRPr>
                  </a:pPr>
                  <a:endParaRPr lang="el-GR"/>
                </a:p>
              </c:txPr>
            </c:dLbl>
            <c:txPr>
              <a:bodyPr/>
              <a:lstStyle/>
              <a:p>
                <a:pPr>
                  <a:defRPr sz="1100" b="1" baseline="0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</c:dLbls>
          <c:cat>
            <c:strRef>
              <c:f>Συστάσεις!$A$2:$A$4</c:f>
              <c:strCache>
                <c:ptCount val="3"/>
                <c:pt idx="0">
                  <c:v>Yes</c:v>
                </c:pt>
                <c:pt idx="1">
                  <c:v>Maybe</c:v>
                </c:pt>
                <c:pt idx="2">
                  <c:v>No</c:v>
                </c:pt>
              </c:strCache>
            </c:strRef>
          </c:cat>
          <c:val>
            <c:numRef>
              <c:f>Συστάσεις!$B$2:$B$4</c:f>
              <c:numCache>
                <c:formatCode>0%</c:formatCode>
                <c:ptCount val="3"/>
                <c:pt idx="0" formatCode="0.0%">
                  <c:v>0.67400000000000004</c:v>
                </c:pt>
                <c:pt idx="1">
                  <c:v>0.24</c:v>
                </c:pt>
                <c:pt idx="2" formatCode="0.0%">
                  <c:v>8.1000000000000003E-2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072205093434613"/>
          <c:y val="0.40460499214103746"/>
          <c:w val="0.16705581846844714"/>
          <c:h val="0.289060950714494"/>
        </c:manualLayout>
      </c:layout>
      <c:txPr>
        <a:bodyPr/>
        <a:lstStyle/>
        <a:p>
          <a:pPr>
            <a:defRPr baseline="0">
              <a:solidFill>
                <a:schemeClr val="accent2"/>
              </a:solidFill>
            </a:defRPr>
          </a:pPr>
          <a:endParaRPr lang="el-GR"/>
        </a:p>
      </c:txPr>
    </c:legend>
    <c:plotVisOnly val="1"/>
  </c:chart>
  <c:spPr>
    <a:noFill/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28"/>
  <c:chart>
    <c:title>
      <c:tx>
        <c:rich>
          <a:bodyPr/>
          <a:lstStyle/>
          <a:p>
            <a:pPr>
              <a:defRPr baseline="0">
                <a:solidFill>
                  <a:schemeClr val="accent2"/>
                </a:solidFill>
              </a:defRPr>
            </a:pPr>
            <a:r>
              <a:rPr lang="en-US" baseline="0">
                <a:solidFill>
                  <a:schemeClr val="accent2"/>
                </a:solidFill>
              </a:rPr>
              <a:t>Recommendations</a:t>
            </a:r>
            <a:endParaRPr lang="el-GR" baseline="0">
              <a:solidFill>
                <a:schemeClr val="accent2"/>
              </a:solidFill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1"/>
              <c:spPr/>
              <c:txPr>
                <a:bodyPr/>
                <a:lstStyle/>
                <a:p>
                  <a:pPr>
                    <a:defRPr sz="1100" b="1" baseline="0">
                      <a:solidFill>
                        <a:schemeClr val="accent2"/>
                      </a:solidFill>
                    </a:defRPr>
                  </a:pPr>
                  <a:endParaRPr lang="el-GR"/>
                </a:p>
              </c:txPr>
            </c:dLbl>
            <c:txPr>
              <a:bodyPr/>
              <a:lstStyle/>
              <a:p>
                <a:pPr>
                  <a:defRPr sz="1100" b="1" baseline="0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</c:dLbls>
          <c:cat>
            <c:strRef>
              <c:f>Συστάσεις!$A$8:$A$9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Συστάσεις!$B$8:$B$9</c:f>
              <c:numCache>
                <c:formatCode>0%</c:formatCode>
                <c:ptCount val="2"/>
                <c:pt idx="0" formatCode="0.0%">
                  <c:v>0.96399999999999997</c:v>
                </c:pt>
                <c:pt idx="1">
                  <c:v>0.03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912357830271212"/>
          <c:y val="0.48152048702245553"/>
          <c:w val="0.14898357018057762"/>
          <c:h val="0.23128754738990959"/>
        </c:manualLayout>
      </c:layout>
      <c:txPr>
        <a:bodyPr/>
        <a:lstStyle/>
        <a:p>
          <a:pPr>
            <a:defRPr baseline="0">
              <a:solidFill>
                <a:schemeClr val="accent2"/>
              </a:solidFill>
            </a:defRPr>
          </a:pPr>
          <a:endParaRPr lang="el-GR"/>
        </a:p>
      </c:txPr>
    </c:legend>
    <c:plotVisOnly val="1"/>
  </c:chart>
  <c:spPr>
    <a:noFill/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42"/>
  <c:chart>
    <c:title>
      <c:tx>
        <c:rich>
          <a:bodyPr/>
          <a:lstStyle/>
          <a:p>
            <a:pPr>
              <a:defRPr>
                <a:solidFill>
                  <a:schemeClr val="accent2"/>
                </a:solidFill>
              </a:defRPr>
            </a:pPr>
            <a:r>
              <a:rPr lang="en-US">
                <a:solidFill>
                  <a:schemeClr val="accent2"/>
                </a:solidFill>
              </a:rPr>
              <a:t>Visitors Satisfaction</a:t>
            </a:r>
            <a:endParaRPr lang="el-GR">
              <a:solidFill>
                <a:schemeClr val="accent2"/>
              </a:solidFill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</c:dLbls>
          <c:cat>
            <c:strRef>
              <c:f>Ικανοποίηση!$A$2:$A$6</c:f>
              <c:strCache>
                <c:ptCount val="5"/>
                <c:pt idx="0">
                  <c:v>There is plenty of information and exhibits</c:v>
                </c:pt>
                <c:pt idx="1">
                  <c:v>The display of the exhibits through the video projections is informative and adequate</c:v>
                </c:pt>
                <c:pt idx="2">
                  <c:v>Experiential - Interactive experience</c:v>
                </c:pt>
                <c:pt idx="3">
                  <c:v>The visit is active</c:v>
                </c:pt>
                <c:pt idx="4">
                  <c:v>The personnel is polite and willing to serve the visitor</c:v>
                </c:pt>
              </c:strCache>
            </c:strRef>
          </c:cat>
          <c:val>
            <c:numRef>
              <c:f>Ικανοποίηση!$B$2:$B$6</c:f>
              <c:numCache>
                <c:formatCode>0.0%</c:formatCode>
                <c:ptCount val="5"/>
                <c:pt idx="0" formatCode="0%">
                  <c:v>0.29000000000000004</c:v>
                </c:pt>
                <c:pt idx="1">
                  <c:v>0.2970000000000001</c:v>
                </c:pt>
                <c:pt idx="2">
                  <c:v>0.21100000000000002</c:v>
                </c:pt>
                <c:pt idx="3">
                  <c:v>9.6000000000000002E-2</c:v>
                </c:pt>
                <c:pt idx="4">
                  <c:v>0.10600000000000001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87863421383217"/>
          <c:y val="0.15449135440984463"/>
          <c:w val="0.4083105223658865"/>
          <c:h val="0.79924285549862972"/>
        </c:manualLayout>
      </c:layout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l-GR"/>
        </a:p>
      </c:txPr>
    </c:legend>
    <c:plotVisOnly val="1"/>
  </c:chart>
  <c:spPr>
    <a:noFill/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2"/>
  <c:chart>
    <c:title>
      <c:tx>
        <c:rich>
          <a:bodyPr/>
          <a:lstStyle/>
          <a:p>
            <a:pPr>
              <a:defRPr>
                <a:solidFill>
                  <a:schemeClr val="accent2"/>
                </a:solidFill>
              </a:defRPr>
            </a:pPr>
            <a:r>
              <a:rPr lang="en-US">
                <a:solidFill>
                  <a:schemeClr val="accent2"/>
                </a:solidFill>
              </a:rPr>
              <a:t>Visitors Dissatisfaction</a:t>
            </a:r>
            <a:endParaRPr lang="el-GR">
              <a:solidFill>
                <a:schemeClr val="accent2"/>
              </a:solidFill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</c:dLbls>
          <c:cat>
            <c:strRef>
              <c:f>Ικανοποίηση!$A$10:$A$14</c:f>
              <c:strCache>
                <c:ptCount val="5"/>
                <c:pt idx="0">
                  <c:v>The museum tour is incomprehensible</c:v>
                </c:pt>
                <c:pt idx="1">
                  <c:v>It is full of texts</c:v>
                </c:pt>
                <c:pt idx="2">
                  <c:v>Interactivity was at low levels</c:v>
                </c:pt>
                <c:pt idx="3">
                  <c:v>Expensive products</c:v>
                </c:pt>
                <c:pt idx="4">
                  <c:v>The personnel didn't have the temper to serve/assist the visitor</c:v>
                </c:pt>
              </c:strCache>
            </c:strRef>
          </c:cat>
          <c:val>
            <c:numRef>
              <c:f>Ικανοποίηση!$B$10:$B$14</c:f>
              <c:numCache>
                <c:formatCode>0.0%</c:formatCode>
                <c:ptCount val="5"/>
                <c:pt idx="0">
                  <c:v>0.10299999999999998</c:v>
                </c:pt>
                <c:pt idx="1">
                  <c:v>0.3640000000000001</c:v>
                </c:pt>
                <c:pt idx="2">
                  <c:v>0.16400000000000001</c:v>
                </c:pt>
                <c:pt idx="3">
                  <c:v>0.32300000000000006</c:v>
                </c:pt>
                <c:pt idx="4">
                  <c:v>4.5999999999999999E-2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l-GR"/>
        </a:p>
      </c:txPr>
    </c:legend>
    <c:plotVisOnly val="1"/>
  </c:chart>
  <c:spPr>
    <a:noFill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04FCE0-BA2A-494D-995A-F7312DB95B51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CF59B3-ADFF-422B-AC45-1BAA6A9CD9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357290" y="64291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214414" y="35716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2"/>
                </a:solidFill>
              </a:rPr>
              <a:t>Visitor Experience at The Chios Mastic Museum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r"/>
            <a:r>
              <a:rPr lang="en-US" sz="2400" dirty="0" smtClean="0">
                <a:solidFill>
                  <a:schemeClr val="accent2"/>
                </a:solidFill>
              </a:rPr>
              <a:t>Empirical Research 2017 – 2018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1071538" y="5357826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Eirini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Mastropavlou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University of the Aegean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Interdepartmental Program of Postgraduate Studies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“Tourism Planning, Management and Policy”</a:t>
            </a:r>
            <a:endParaRPr lang="el-G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71538" y="428604"/>
            <a:ext cx="6000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Conclusions</a:t>
            </a:r>
            <a:endParaRPr lang="el-GR" sz="2200" b="1" dirty="0">
              <a:solidFill>
                <a:schemeClr val="accent2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357290" y="1500175"/>
            <a:ext cx="735811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1900" u="sng" dirty="0" smtClean="0">
                <a:solidFill>
                  <a:schemeClr val="accent3"/>
                </a:solidFill>
              </a:rPr>
              <a:t>Dynamic &amp; Powerful Presence on Chios Island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The museum offers knowledge, information and experience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Visitors are impressed by the offered services and the way the museum collection is presented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1900" u="sng" dirty="0" smtClean="0">
                <a:solidFill>
                  <a:schemeClr val="accent3"/>
                </a:solidFill>
              </a:rPr>
              <a:t>Connection with </a:t>
            </a:r>
            <a:r>
              <a:rPr lang="en-US" sz="1900" u="sng" dirty="0" err="1" smtClean="0">
                <a:solidFill>
                  <a:schemeClr val="accent3"/>
                </a:solidFill>
              </a:rPr>
              <a:t>Mastiha</a:t>
            </a:r>
            <a:r>
              <a:rPr lang="en-US" sz="1900" u="sng" dirty="0" smtClean="0">
                <a:solidFill>
                  <a:schemeClr val="accent3"/>
                </a:solidFill>
              </a:rPr>
              <a:t> Villages and the locals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Visitors sometimes are connecting instinctively the museum with the around area.  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The connection needs to be conscious for the visitor through the engagement with locals. </a:t>
            </a:r>
            <a:endParaRPr lang="el-GR" dirty="0" smtClean="0">
              <a:solidFill>
                <a:schemeClr val="accent3"/>
              </a:solidFill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1900" u="sng" dirty="0" smtClean="0">
                <a:solidFill>
                  <a:schemeClr val="accent3"/>
                </a:solidFill>
              </a:rPr>
              <a:t>Strengthening the tourist product. 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The museum is a tourist attraction for Chios island. 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Engagement with more tourist aspects of the island.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1900" u="sng" dirty="0" err="1" smtClean="0">
                <a:solidFill>
                  <a:schemeClr val="accent3"/>
                </a:solidFill>
              </a:rPr>
              <a:t>Museological</a:t>
            </a:r>
            <a:r>
              <a:rPr lang="en-US" sz="1900" u="sng" dirty="0" smtClean="0">
                <a:solidFill>
                  <a:schemeClr val="accent3"/>
                </a:solidFill>
              </a:rPr>
              <a:t> Improvements</a:t>
            </a:r>
            <a:endParaRPr lang="el-GR" sz="1900" u="sng" dirty="0" smtClean="0">
              <a:solidFill>
                <a:schemeClr val="accent3"/>
              </a:solidFill>
            </a:endParaRP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Introduction of more new digital technologies which supports many groups of visitors (kids, elders, disabled)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3"/>
                </a:solidFill>
              </a:rPr>
              <a:t>Improvement of active interaction between the visitor and elements of the exhibition.</a:t>
            </a:r>
            <a:endParaRPr lang="el-GR" dirty="0" smtClean="0">
              <a:solidFill>
                <a:schemeClr val="accent3"/>
              </a:solidFill>
            </a:endParaRPr>
          </a:p>
          <a:p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71538" y="1428737"/>
            <a:ext cx="8072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v"/>
            </a:pPr>
            <a:r>
              <a:rPr lang="en-US" sz="1700" dirty="0" smtClean="0">
                <a:solidFill>
                  <a:schemeClr val="accent3"/>
                </a:solidFill>
              </a:rPr>
              <a:t>This presentation was created for use by the </a:t>
            </a:r>
            <a:r>
              <a:rPr lang="en-US" sz="1700" u="sng" dirty="0" smtClean="0">
                <a:solidFill>
                  <a:schemeClr val="accent3"/>
                </a:solidFill>
              </a:rPr>
              <a:t>Piraeus Bank Group Cultural Foundation </a:t>
            </a:r>
            <a:r>
              <a:rPr lang="en-US" sz="1700" dirty="0" smtClean="0">
                <a:solidFill>
                  <a:schemeClr val="accent3"/>
                </a:solidFill>
              </a:rPr>
              <a:t>and the </a:t>
            </a:r>
            <a:r>
              <a:rPr lang="en-US" sz="1700" u="sng" dirty="0" err="1" smtClean="0">
                <a:solidFill>
                  <a:schemeClr val="accent3"/>
                </a:solidFill>
              </a:rPr>
              <a:t>Mingei</a:t>
            </a:r>
            <a:r>
              <a:rPr lang="en-US" sz="1700" u="sng" dirty="0" smtClean="0">
                <a:solidFill>
                  <a:schemeClr val="accent3"/>
                </a:solidFill>
              </a:rPr>
              <a:t> Project</a:t>
            </a:r>
            <a:r>
              <a:rPr lang="en-US" sz="1700" dirty="0" smtClean="0">
                <a:solidFill>
                  <a:schemeClr val="accent3"/>
                </a:solidFill>
              </a:rPr>
              <a:t>.</a:t>
            </a:r>
            <a:endParaRPr lang="el-GR" sz="1700" dirty="0">
              <a:solidFill>
                <a:schemeClr val="accent3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214678" y="407194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2"/>
                </a:solidFill>
                <a:latin typeface="Lucida Handwriting" pitchFamily="66" charset="0"/>
              </a:rPr>
              <a:t>Thank you!</a:t>
            </a:r>
            <a:endParaRPr lang="el-GR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214290"/>
            <a:ext cx="6929486" cy="62478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Presentation Content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Chios: Arrivals</a:t>
            </a: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Chios: Museums Visit</a:t>
            </a: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The Chios Mastic Museum: Visitors</a:t>
            </a: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The Chios Mastic Museum: Visitors experience</a:t>
            </a: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The Chios Mastic Museum: Visitors Satisfaction</a:t>
            </a:r>
          </a:p>
          <a:p>
            <a:pPr>
              <a:spcBef>
                <a:spcPts val="3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/>
                </a:solidFill>
              </a:rPr>
              <a:t>Conclusions</a:t>
            </a:r>
            <a:endParaRPr lang="el-G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071538" y="214290"/>
            <a:ext cx="60722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Chios: Arrivals</a:t>
            </a:r>
          </a:p>
        </p:txBody>
      </p:sp>
      <p:graphicFrame>
        <p:nvGraphicFramePr>
          <p:cNvPr id="9" name="4 - Γράφημα"/>
          <p:cNvGraphicFramePr/>
          <p:nvPr/>
        </p:nvGraphicFramePr>
        <p:xfrm>
          <a:off x="1071538" y="785794"/>
          <a:ext cx="807246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0" y="5934670"/>
            <a:ext cx="1071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Central Port Authority of Chios – Port Police Department, 2018 author’s editing</a:t>
            </a:r>
            <a:endParaRPr lang="el-G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142976" y="214290"/>
            <a:ext cx="5786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Chios: Arrivals</a:t>
            </a:r>
          </a:p>
        </p:txBody>
      </p:sp>
      <p:graphicFrame>
        <p:nvGraphicFramePr>
          <p:cNvPr id="8" name="5 - Γράφημα"/>
          <p:cNvGraphicFramePr/>
          <p:nvPr/>
        </p:nvGraphicFramePr>
        <p:xfrm>
          <a:off x="1071538" y="1214422"/>
          <a:ext cx="7929618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0" y="6211669"/>
            <a:ext cx="10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INSETE, </a:t>
            </a:r>
          </a:p>
          <a:p>
            <a:r>
              <a:rPr lang="en-US" sz="900" dirty="0" smtClean="0"/>
              <a:t>Civil Aviation Authority, 2018, author’s editing</a:t>
            </a:r>
            <a:endParaRPr lang="el-G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928662" y="285728"/>
            <a:ext cx="6143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Chios: Museums Visit</a:t>
            </a:r>
            <a:endParaRPr lang="el-GR" sz="2200" b="1" dirty="0">
              <a:solidFill>
                <a:schemeClr val="accent2"/>
              </a:solidFill>
            </a:endParaRPr>
          </a:p>
        </p:txBody>
      </p:sp>
      <p:graphicFrame>
        <p:nvGraphicFramePr>
          <p:cNvPr id="9" name="1 - Γράφημα"/>
          <p:cNvGraphicFramePr/>
          <p:nvPr/>
        </p:nvGraphicFramePr>
        <p:xfrm>
          <a:off x="1071539" y="1214422"/>
          <a:ext cx="8072462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0" y="5380672"/>
            <a:ext cx="857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</a:t>
            </a:r>
            <a:r>
              <a:rPr lang="en-US" sz="900" dirty="0" err="1" smtClean="0"/>
              <a:t>Ephorate</a:t>
            </a:r>
            <a:r>
              <a:rPr lang="en-US" sz="900" dirty="0" smtClean="0"/>
              <a:t> of </a:t>
            </a:r>
            <a:r>
              <a:rPr lang="en-US" sz="900" dirty="0" err="1" smtClean="0"/>
              <a:t>Antiquites</a:t>
            </a:r>
            <a:r>
              <a:rPr lang="en-US" sz="900" dirty="0" smtClean="0"/>
              <a:t> </a:t>
            </a:r>
            <a:r>
              <a:rPr lang="en-US" sz="900" dirty="0" smtClean="0"/>
              <a:t>of Chios, Chios Maritime Museum, The </a:t>
            </a:r>
            <a:r>
              <a:rPr lang="en-US" sz="900" dirty="0" err="1" smtClean="0"/>
              <a:t>Koraes</a:t>
            </a:r>
            <a:r>
              <a:rPr lang="en-US" sz="900" dirty="0" smtClean="0"/>
              <a:t> Library, 2018, author’s editing</a:t>
            </a:r>
            <a:endParaRPr lang="el-G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285852" y="357166"/>
            <a:ext cx="53578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The Chios Mastic Museum:  Visitors</a:t>
            </a:r>
            <a:endParaRPr lang="el-GR" sz="2200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2000232" y="928678"/>
          <a:ext cx="5929354" cy="5929322"/>
        </p:xfrm>
        <a:graphic>
          <a:graphicData uri="http://schemas.openxmlformats.org/drawingml/2006/table">
            <a:tbl>
              <a:tblPr/>
              <a:tblGrid>
                <a:gridCol w="1841513"/>
                <a:gridCol w="1326973"/>
                <a:gridCol w="1326973"/>
                <a:gridCol w="1433895"/>
              </a:tblGrid>
              <a:tr h="55454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sng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The </a:t>
                      </a:r>
                      <a:r>
                        <a:rPr lang="en-US" sz="900" b="1" i="0" u="sng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Chios Mastic Museum Visit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2016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2017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2018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January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853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1.560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February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1.355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1.389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March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2.515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2.836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April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4.791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4.682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May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4.481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4.345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June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2.094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4.739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4.828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July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6.433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8.196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7.358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August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15.543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17.469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16.383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September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5.605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6.390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5.303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October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3.401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3.243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November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1.440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2.464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December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1.121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1.684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 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83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Total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35.637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58.180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uFill>
                            <a:solidFill>
                              <a:schemeClr val="accent2">
                                <a:lumMod val="50000"/>
                              </a:schemeClr>
                            </a:solidFill>
                          </a:uFill>
                          <a:latin typeface="Arial"/>
                        </a:rPr>
                        <a:t>48.684</a:t>
                      </a:r>
                    </a:p>
                  </a:txBody>
                  <a:tcPr marL="7309" marR="7309" marT="7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0" y="6073170"/>
            <a:ext cx="12144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PIOP, Administrative and Financial Support Department, 2018,</a:t>
            </a:r>
          </a:p>
          <a:p>
            <a:r>
              <a:rPr lang="en-US" sz="900" dirty="0" smtClean="0"/>
              <a:t> author’s editing</a:t>
            </a:r>
            <a:endParaRPr lang="el-G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500042"/>
            <a:ext cx="6858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The Chios Mastic Museum:  Visitors</a:t>
            </a:r>
            <a:endParaRPr lang="el-GR" sz="22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4 - Γράφημα"/>
          <p:cNvGraphicFramePr/>
          <p:nvPr/>
        </p:nvGraphicFramePr>
        <p:xfrm>
          <a:off x="1071538" y="1500174"/>
          <a:ext cx="657229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000100" y="6142419"/>
            <a:ext cx="764386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Sample: </a:t>
            </a:r>
          </a:p>
          <a:p>
            <a:r>
              <a:rPr lang="en-US" sz="1100" dirty="0" smtClean="0"/>
              <a:t>334 </a:t>
            </a:r>
            <a:r>
              <a:rPr lang="en-US" sz="1100" dirty="0" smtClean="0"/>
              <a:t>Questionnaires. </a:t>
            </a:r>
            <a:endParaRPr lang="en-US" sz="1100" dirty="0" smtClean="0"/>
          </a:p>
          <a:p>
            <a:r>
              <a:rPr lang="en-US" sz="1100" dirty="0" smtClean="0"/>
              <a:t>For </a:t>
            </a:r>
            <a:r>
              <a:rPr lang="en-US" sz="1100" dirty="0" smtClean="0"/>
              <a:t>the extraction of results we set a confidence interval of 5% and a confidence level of 95% in a population ratio of 50%</a:t>
            </a:r>
            <a:endParaRPr lang="en-US" sz="11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71538" y="500042"/>
            <a:ext cx="742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The Chios Mastic Museum: Visitors Experience</a:t>
            </a:r>
          </a:p>
        </p:txBody>
      </p:sp>
      <p:graphicFrame>
        <p:nvGraphicFramePr>
          <p:cNvPr id="5" name="6 - Γράφημα"/>
          <p:cNvGraphicFramePr/>
          <p:nvPr/>
        </p:nvGraphicFramePr>
        <p:xfrm>
          <a:off x="2571736" y="928670"/>
          <a:ext cx="4643470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1 - Γράφημα"/>
          <p:cNvGraphicFramePr/>
          <p:nvPr/>
        </p:nvGraphicFramePr>
        <p:xfrm>
          <a:off x="5214942" y="3786190"/>
          <a:ext cx="3929058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2 - Γράφημα"/>
          <p:cNvGraphicFramePr/>
          <p:nvPr/>
        </p:nvGraphicFramePr>
        <p:xfrm>
          <a:off x="1000100" y="3786190"/>
          <a:ext cx="385762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6 - Ορθογώνιο"/>
          <p:cNvSpPr/>
          <p:nvPr/>
        </p:nvSpPr>
        <p:spPr>
          <a:xfrm>
            <a:off x="1000100" y="6257836"/>
            <a:ext cx="78581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dirty="0" smtClean="0">
                <a:solidFill>
                  <a:prstClr val="black"/>
                </a:solidFill>
              </a:rPr>
              <a:t>Sample: </a:t>
            </a:r>
          </a:p>
          <a:p>
            <a:pPr lvl="0"/>
            <a:r>
              <a:rPr lang="en-US" sz="1100" dirty="0" smtClean="0">
                <a:solidFill>
                  <a:prstClr val="black"/>
                </a:solidFill>
              </a:rPr>
              <a:t>334 Questionnaires. </a:t>
            </a:r>
          </a:p>
          <a:p>
            <a:pPr lvl="0"/>
            <a:r>
              <a:rPr lang="en-US" sz="1100" dirty="0" smtClean="0">
                <a:solidFill>
                  <a:prstClr val="black"/>
                </a:solidFill>
              </a:rPr>
              <a:t>For the extraction of results we set a confidence interval of 5% and a confidence level of 95% in a population ratio of 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500042"/>
            <a:ext cx="742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The Chios Mastic Museum: Visitors Satisfaction</a:t>
            </a:r>
          </a:p>
        </p:txBody>
      </p:sp>
      <p:graphicFrame>
        <p:nvGraphicFramePr>
          <p:cNvPr id="5" name="7 - Γράφημα"/>
          <p:cNvGraphicFramePr/>
          <p:nvPr/>
        </p:nvGraphicFramePr>
        <p:xfrm>
          <a:off x="857224" y="1071547"/>
          <a:ext cx="450059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8 - Γράφημα"/>
          <p:cNvGraphicFramePr/>
          <p:nvPr/>
        </p:nvGraphicFramePr>
        <p:xfrm>
          <a:off x="5000628" y="3286124"/>
          <a:ext cx="4143372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- Ορθογώνιο"/>
          <p:cNvSpPr/>
          <p:nvPr/>
        </p:nvSpPr>
        <p:spPr>
          <a:xfrm>
            <a:off x="1000100" y="6257836"/>
            <a:ext cx="707236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dirty="0" smtClean="0">
                <a:solidFill>
                  <a:prstClr val="black"/>
                </a:solidFill>
              </a:rPr>
              <a:t>Sample: </a:t>
            </a:r>
          </a:p>
          <a:p>
            <a:pPr lvl="0"/>
            <a:r>
              <a:rPr lang="en-US" sz="1100" dirty="0" smtClean="0">
                <a:solidFill>
                  <a:prstClr val="black"/>
                </a:solidFill>
              </a:rPr>
              <a:t>334 Questionnaires. </a:t>
            </a:r>
          </a:p>
          <a:p>
            <a:pPr lvl="0"/>
            <a:r>
              <a:rPr lang="en-US" sz="1100" dirty="0" smtClean="0">
                <a:solidFill>
                  <a:prstClr val="black"/>
                </a:solidFill>
              </a:rPr>
              <a:t>For the extraction of results we set a confidence interval of 5% and a confidence level of 95% in a population ratio of 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569</TotalTime>
  <Words>471</Words>
  <Application>Microsoft Office PowerPoint</Application>
  <PresentationFormat>Προβολή στην οθόνη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Ηλιοστάσιο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Dell</dc:creator>
  <cp:lastModifiedBy>Dell</cp:lastModifiedBy>
  <cp:revision>60</cp:revision>
  <dcterms:created xsi:type="dcterms:W3CDTF">2020-03-29T10:59:16Z</dcterms:created>
  <dcterms:modified xsi:type="dcterms:W3CDTF">2020-03-30T11:58:44Z</dcterms:modified>
</cp:coreProperties>
</file>